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77" r:id="rId2"/>
    <p:sldId id="278" r:id="rId3"/>
    <p:sldId id="284" r:id="rId4"/>
    <p:sldId id="287" r:id="rId5"/>
    <p:sldId id="286" r:id="rId6"/>
    <p:sldId id="288" r:id="rId7"/>
    <p:sldId id="289" r:id="rId8"/>
    <p:sldId id="2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D23"/>
    <a:srgbClr val="353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91" autoAdjust="0"/>
    <p:restoredTop sz="94674"/>
  </p:normalViewPr>
  <p:slideViewPr>
    <p:cSldViewPr snapToGrid="0" snapToObjects="1">
      <p:cViewPr varScale="1">
        <p:scale>
          <a:sx n="66" d="100"/>
          <a:sy n="66" d="100"/>
        </p:scale>
        <p:origin x="4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Trebuchet MS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 Regular" charset="0"/>
              </a:defRPr>
            </a:lvl1pPr>
          </a:lstStyle>
          <a:p>
            <a:fld id="{4E8342C4-44B6-414C-B93B-F01536281535}" type="datetimeFigureOut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 Regular" charset="0"/>
              </a:defRPr>
            </a:lvl1pPr>
          </a:lstStyle>
          <a:p>
            <a:fld id="{9CF53417-B13F-3641-A1EC-6B3EBC91146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2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rebuchet MS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rebuchet MS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rebuchet MS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rebuchet MS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rebuchet MS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E4154-C71A-F34C-BAE3-FDC6CC8C4DCC}" type="datetime1">
              <a:rPr lang="en-US" smtClean="0"/>
              <a:pPr/>
              <a:t>7/10/2017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219852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971364-8F25-424F-B955-2A83B8F9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106159"/>
            <a:ext cx="12202160" cy="7721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36" y="5228416"/>
            <a:ext cx="5541264" cy="13533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86" y="1534240"/>
            <a:ext cx="7357872" cy="29138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759" y="5567681"/>
            <a:ext cx="2524191" cy="75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52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un log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2C2-0B6A-5A44-B6BD-7FA16AADA61E}" type="datetime1">
              <a:rPr lang="en-US" smtClean="0"/>
              <a:t>7/10/2017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7" y="2113411"/>
            <a:ext cx="10931130" cy="256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4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ä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solidFill>
                  <a:srgbClr val="EB5D23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0C138-5794-5F47-B98C-0ED548893173}" type="datetime1">
              <a:rPr lang="en-US" smtClean="0"/>
              <a:t>7/10/2017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ksi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0480" y="1847850"/>
            <a:ext cx="9591040" cy="40195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7DDD-CD46-D64C-AE54-6C0BAD5AF797}" type="datetime1">
              <a:rPr lang="en-US" smtClean="0"/>
              <a:t>7/10/2017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7DDD-CD46-D64C-AE54-6C0BAD5AF797}" type="datetime1">
              <a:rPr lang="en-US" smtClean="0"/>
              <a:t>7/10/2017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1" i="0"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6024613" cy="404578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7051040" y="1825626"/>
            <a:ext cx="4304348" cy="404578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24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587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5870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7DDD-CD46-D64C-AE54-6C0BAD5AF797}" type="datetime1">
              <a:rPr lang="en-US" smtClean="0"/>
              <a:t>7/10/2017</a:t>
            </a:fld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9464-02CB-AF42-9398-17A95FEA2617}" type="datetime1">
              <a:rPr lang="en-US" smtClean="0"/>
              <a:t>7/10/2017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" y="588685"/>
            <a:ext cx="10871199" cy="512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3535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Trebuchet MS Regular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6024613" cy="40457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Trebuchet MS Regular" charset="0"/>
              </a:defRPr>
            </a:lvl1pPr>
          </a:lstStyle>
          <a:p>
            <a:fld id="{D82E4154-C71A-F34C-BAE3-FDC6CC8C4DCC}" type="datetime1">
              <a:rPr lang="en-US" smtClean="0"/>
              <a:pPr/>
              <a:t>7/10/2017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273" y="6345369"/>
            <a:ext cx="3038641" cy="3761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867538" y="6424156"/>
            <a:ext cx="5142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 err="1" smtClean="0">
                <a:solidFill>
                  <a:schemeClr val="bg1"/>
                </a:solidFill>
                <a:latin typeface="Hind Medium" charset="0"/>
                <a:ea typeface="Hind Medium" charset="0"/>
                <a:cs typeface="Hind Medium" charset="0"/>
              </a:rPr>
              <a:t>henkilokohtainenbudjetointi.fi</a:t>
            </a:r>
            <a:endParaRPr lang="en-US" sz="1200" b="0" i="0" dirty="0">
              <a:solidFill>
                <a:schemeClr val="bg1"/>
              </a:solidFill>
              <a:latin typeface="Hind Medium" charset="0"/>
              <a:ea typeface="Hind Medium" charset="0"/>
              <a:cs typeface="Hind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393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49" r:id="rId3"/>
    <p:sldLayoutId id="2147483657" r:id="rId4"/>
    <p:sldLayoutId id="2147483652" r:id="rId5"/>
    <p:sldLayoutId id="2147483658" r:id="rId6"/>
    <p:sldLayoutId id="2147483655" r:id="rId7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Trebuchet MS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koulutus.ttl.fi/Default.aspx?tabid=686&amp;language=fi-FI&amp;id=4128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ykyviisari.fi/solmu-admin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u/1/folders/0B0SkPu8WvNhKQUkyY1lUbW5BY00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DA2C2-0B6A-5A44-B6BD-7FA16AADA61E}" type="datetime1">
              <a:rPr lang="en-US" smtClean="0"/>
              <a:t>7/10/2017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Kykyviisari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fontAlgn="base"/>
            <a:r>
              <a:rPr lang="fi-FI" dirty="0"/>
              <a:t>Kykyviisari 2.0 verkkopalvelu 2017 jatkuva koulutus</a:t>
            </a:r>
          </a:p>
          <a:p>
            <a:r>
              <a:rPr lang="fi-FI" u="sng" dirty="0" smtClean="0">
                <a:hlinkClick r:id="rId2"/>
              </a:rPr>
              <a:t>https</a:t>
            </a:r>
            <a:r>
              <a:rPr lang="fi-FI" u="sng" dirty="0">
                <a:hlinkClick r:id="rId2"/>
              </a:rPr>
              <a:t>://koulutus.ttl.fi/Default.aspx?tabid=686&amp;language=fi-FI&amp;id=4128</a:t>
            </a:r>
            <a:r>
              <a:rPr lang="fi-FI" dirty="0"/>
              <a:t> </a:t>
            </a:r>
            <a:endParaRPr lang="fi-FI" dirty="0" smtClean="0"/>
          </a:p>
          <a:p>
            <a:r>
              <a:rPr lang="fi-FI" dirty="0" smtClean="0"/>
              <a:t>6 x 15 min. opetusvideo</a:t>
            </a:r>
            <a:endParaRPr lang="fi-FI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7DDD-CD46-D64C-AE54-6C0BAD5AF797}" type="datetime1">
              <a:rPr lang="en-US" smtClean="0"/>
              <a:t>7/10/2017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6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Kykyviisarin</a:t>
            </a:r>
            <a:r>
              <a:rPr lang="en-US" dirty="0" smtClean="0"/>
              <a:t> </a:t>
            </a:r>
            <a:r>
              <a:rPr lang="en-US" dirty="0" err="1" smtClean="0"/>
              <a:t>käyttö</a:t>
            </a:r>
            <a:r>
              <a:rPr lang="en-US" dirty="0" smtClean="0"/>
              <a:t> </a:t>
            </a:r>
            <a:r>
              <a:rPr lang="en-US" smtClean="0"/>
              <a:t>pähkinänkuoressa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u="sng" dirty="0"/>
              <a:t>Toimintatapa on </a:t>
            </a:r>
            <a:r>
              <a:rPr lang="fi-FI" u="sng" dirty="0" smtClean="0"/>
              <a:t>verkkopalvelussa:</a:t>
            </a:r>
          </a:p>
          <a:p>
            <a:r>
              <a:rPr lang="fi-FI" dirty="0" smtClean="0"/>
              <a:t>Toimija </a:t>
            </a:r>
            <a:r>
              <a:rPr lang="fi-FI" dirty="0"/>
              <a:t>kirjautuu aina omilla tunnuksillaan </a:t>
            </a:r>
            <a:r>
              <a:rPr lang="fi-FI" dirty="0" smtClean="0"/>
              <a:t>Kykyviisari-</a:t>
            </a:r>
            <a:r>
              <a:rPr lang="fi-FI" dirty="0" err="1" smtClean="0"/>
              <a:t>verkkopalveluun´osoitteessa</a:t>
            </a:r>
            <a:r>
              <a:rPr lang="fi-FI" dirty="0" smtClean="0"/>
              <a:t> </a:t>
            </a:r>
            <a:r>
              <a:rPr lang="fi-FI" dirty="0" smtClean="0">
                <a:hlinkClick r:id="rId2"/>
              </a:rPr>
              <a:t>www.kykyviisari.fi/solmu-admin</a:t>
            </a:r>
            <a:r>
              <a:rPr lang="fi-FI" dirty="0" smtClean="0"/>
              <a:t>  </a:t>
            </a:r>
          </a:p>
          <a:p>
            <a:r>
              <a:rPr lang="fi-FI" dirty="0" smtClean="0"/>
              <a:t>Toimija </a:t>
            </a:r>
            <a:r>
              <a:rPr lang="fi-FI" dirty="0"/>
              <a:t>lisää osallistujat verkkopalveluun ja luo heille yksilölliset kyselylinkit.</a:t>
            </a:r>
          </a:p>
          <a:p>
            <a:pPr lvl="0"/>
            <a:r>
              <a:rPr lang="fi-FI" dirty="0"/>
              <a:t>Osallistuja vastaa verkkokyselyyn oman henkilökohtaisen linkin kautta. Myös paperilomakkeen käyttö on mahdollista. Tällöin toimija vie vastaukset lomakkeelta verkkopalveluun.</a:t>
            </a:r>
          </a:p>
          <a:p>
            <a:pPr lvl="0"/>
            <a:r>
              <a:rPr lang="fi-FI" dirty="0"/>
              <a:t>Osallistuja saa kyselyn palauttamisen jälkeen automaattisen palautteen.</a:t>
            </a:r>
          </a:p>
          <a:p>
            <a:pPr lvl="0"/>
            <a:r>
              <a:rPr lang="fi-FI" dirty="0"/>
              <a:t>Toimija voi tarkastella ja tarvittaessa tulostaa osallistujien kyselylomakkeita palautteineen.</a:t>
            </a:r>
          </a:p>
          <a:p>
            <a:pPr lvl="0"/>
            <a:r>
              <a:rPr lang="fi-FI" dirty="0"/>
              <a:t>Toimija voi ladata kaikki hankkeensa vastaukset taulukkomuodossa (</a:t>
            </a:r>
            <a:r>
              <a:rPr lang="fi-FI" dirty="0" err="1"/>
              <a:t>excel</a:t>
            </a:r>
            <a:r>
              <a:rPr lang="fi-FI" dirty="0"/>
              <a:t>, </a:t>
            </a:r>
            <a:r>
              <a:rPr lang="fi-FI" dirty="0" err="1"/>
              <a:t>csv</a:t>
            </a:r>
            <a:r>
              <a:rPr lang="fi-FI" dirty="0"/>
              <a:t>).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7DDD-CD46-D64C-AE54-6C0BAD5AF797}" type="datetime1">
              <a:rPr lang="en-US" smtClean="0"/>
              <a:t>7/10/2017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80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Oppaat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7DDD-CD46-D64C-AE54-6C0BAD5AF797}" type="datetime1">
              <a:rPr lang="en-US" smtClean="0"/>
              <a:t>7/10/2017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Oppaat Google </a:t>
            </a:r>
            <a:r>
              <a:rPr lang="fi-FI" dirty="0" err="1"/>
              <a:t>Drivessa</a:t>
            </a:r>
            <a:endParaRPr lang="fi-FI" dirty="0" smtClean="0"/>
          </a:p>
          <a:p>
            <a:r>
              <a:rPr lang="fi-FI" dirty="0">
                <a:hlinkClick r:id="rId2"/>
              </a:rPr>
              <a:t>https://</a:t>
            </a:r>
            <a:r>
              <a:rPr lang="fi-FI" dirty="0" smtClean="0">
                <a:hlinkClick r:id="rId2"/>
              </a:rPr>
              <a:t>drive.google.com/drive/u/1/folders/0B0SkPu8WvNhKQUkyY1lUbW5BY00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0375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Asiakasnumeron luominen 1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i-FI" sz="4800" dirty="0"/>
              <a:t>										</a:t>
            </a:r>
            <a:endParaRPr lang="fi-FI" sz="5600" dirty="0"/>
          </a:p>
          <a:p>
            <a:pPr>
              <a:lnSpc>
                <a:spcPct val="120000"/>
              </a:lnSpc>
            </a:pPr>
            <a:r>
              <a:rPr lang="fi-FI" sz="5600" dirty="0"/>
              <a:t>Pilotin numerotunniste löytyy alla olevasta </a:t>
            </a:r>
            <a:r>
              <a:rPr lang="fi-FI" sz="5600" dirty="0" smtClean="0"/>
              <a:t>taulukosta.</a:t>
            </a:r>
            <a:endParaRPr lang="fi-FI" sz="5600" dirty="0"/>
          </a:p>
          <a:p>
            <a:pPr>
              <a:lnSpc>
                <a:spcPct val="120000"/>
              </a:lnSpc>
            </a:pPr>
            <a:r>
              <a:rPr lang="fi-FI" sz="5600" dirty="0" smtClean="0"/>
              <a:t>Asiakasryhmän </a:t>
            </a:r>
            <a:r>
              <a:rPr lang="fi-FI" sz="5600" dirty="0"/>
              <a:t>tunniste löytyy alla olevasta listasta. Sirkka/Päivi nimeää uudet asiakasryhmät </a:t>
            </a:r>
            <a:r>
              <a:rPr lang="fi-FI" sz="5600" dirty="0" smtClean="0"/>
              <a:t>pyynnöstä.</a:t>
            </a:r>
            <a:endParaRPr lang="fi-FI" sz="5600" dirty="0"/>
          </a:p>
          <a:p>
            <a:pPr>
              <a:lnSpc>
                <a:spcPct val="120000"/>
              </a:lnSpc>
            </a:pPr>
            <a:r>
              <a:rPr lang="fi-FI" sz="5600" dirty="0" smtClean="0"/>
              <a:t>Jokainen </a:t>
            </a:r>
            <a:r>
              <a:rPr lang="fi-FI" sz="5600" dirty="0"/>
              <a:t>asiakastyöntekijä saa oman järjestysnumeron (01-99). Numeroidaan juoksevasti </a:t>
            </a:r>
            <a:r>
              <a:rPr lang="fi-FI" sz="5600" dirty="0" smtClean="0"/>
              <a:t>pilottikohtaisesti.</a:t>
            </a:r>
            <a:endParaRPr lang="fi-FI" sz="5600" dirty="0"/>
          </a:p>
          <a:p>
            <a:pPr>
              <a:lnSpc>
                <a:spcPct val="120000"/>
              </a:lnSpc>
            </a:pPr>
            <a:r>
              <a:rPr lang="fi-FI" sz="5600" dirty="0" smtClean="0"/>
              <a:t>Jokainen </a:t>
            </a:r>
            <a:r>
              <a:rPr lang="fi-FI" sz="5600" dirty="0"/>
              <a:t>asiakas saa oman järjestysnumeron (01-99). Numeroidaan juoksevasti työntekijäkohtaisesti.	</a:t>
            </a:r>
          </a:p>
          <a:p>
            <a:pPr>
              <a:lnSpc>
                <a:spcPct val="120000"/>
              </a:lnSpc>
            </a:pPr>
            <a:r>
              <a:rPr lang="fi-FI" sz="5600" dirty="0"/>
              <a:t>Samaa asiakasnumeroa käytetään kerättäessä tietoa asiakkaan "tyytyväisyys-/vaikutuskyselyllä”, sekä asiakaskohtaisten kustannusten seurannassa. </a:t>
            </a:r>
          </a:p>
          <a:p>
            <a:pPr>
              <a:lnSpc>
                <a:spcPct val="120000"/>
              </a:lnSpc>
            </a:pPr>
            <a:r>
              <a:rPr lang="fi-FI" sz="5600" dirty="0"/>
              <a:t>Asiakkaan henkilöllisyys on vain kunkin asiakkaan oman asiakastyöntekijän tiedossa.</a:t>
            </a:r>
            <a:r>
              <a:rPr lang="fi-FI" sz="4800" dirty="0"/>
              <a:t>	</a:t>
            </a:r>
            <a:endParaRPr lang="fi-FI" sz="5600" dirty="0" smtClean="0"/>
          </a:p>
          <a:p>
            <a:pPr>
              <a:lnSpc>
                <a:spcPct val="120000"/>
              </a:lnSpc>
            </a:pPr>
            <a:r>
              <a:rPr lang="fi-FI" sz="5600" dirty="0" smtClean="0"/>
              <a:t>On </a:t>
            </a:r>
            <a:r>
              <a:rPr lang="fi-FI" sz="5600" dirty="0"/>
              <a:t>välttämätöntä, että asiakasnumerot luodaan ohjeiden mukaisesti.																			</a:t>
            </a:r>
          </a:p>
          <a:p>
            <a:r>
              <a:rPr lang="fi-FI" dirty="0"/>
              <a:t>						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7DDD-CD46-D64C-AE54-6C0BAD5AF797}" type="datetime1">
              <a:rPr lang="en-US" smtClean="0"/>
              <a:t>7/10/2017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6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Asiakasnumeron </a:t>
            </a:r>
            <a:r>
              <a:rPr lang="fi-FI" dirty="0" smtClean="0"/>
              <a:t>luominen 2</a:t>
            </a:r>
            <a:endParaRPr lang="fi-FI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54942217"/>
              </p:ext>
            </p:extLst>
          </p:nvPr>
        </p:nvGraphicFramePr>
        <p:xfrm>
          <a:off x="853190" y="1450844"/>
          <a:ext cx="8094687" cy="2206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0876">
                  <a:extLst>
                    <a:ext uri="{9D8B030D-6E8A-4147-A177-3AD203B41FA5}">
                      <a16:colId xmlns:a16="http://schemas.microsoft.com/office/drawing/2014/main" val="2399213619"/>
                    </a:ext>
                  </a:extLst>
                </a:gridCol>
                <a:gridCol w="1130876">
                  <a:extLst>
                    <a:ext uri="{9D8B030D-6E8A-4147-A177-3AD203B41FA5}">
                      <a16:colId xmlns:a16="http://schemas.microsoft.com/office/drawing/2014/main" val="2304965554"/>
                    </a:ext>
                  </a:extLst>
                </a:gridCol>
                <a:gridCol w="1324315">
                  <a:extLst>
                    <a:ext uri="{9D8B030D-6E8A-4147-A177-3AD203B41FA5}">
                      <a16:colId xmlns:a16="http://schemas.microsoft.com/office/drawing/2014/main" val="2645239810"/>
                    </a:ext>
                  </a:extLst>
                </a:gridCol>
                <a:gridCol w="1127155">
                  <a:extLst>
                    <a:ext uri="{9D8B030D-6E8A-4147-A177-3AD203B41FA5}">
                      <a16:colId xmlns:a16="http://schemas.microsoft.com/office/drawing/2014/main" val="3634940758"/>
                    </a:ext>
                  </a:extLst>
                </a:gridCol>
                <a:gridCol w="1127155">
                  <a:extLst>
                    <a:ext uri="{9D8B030D-6E8A-4147-A177-3AD203B41FA5}">
                      <a16:colId xmlns:a16="http://schemas.microsoft.com/office/drawing/2014/main" val="1857753344"/>
                    </a:ext>
                  </a:extLst>
                </a:gridCol>
                <a:gridCol w="1127155">
                  <a:extLst>
                    <a:ext uri="{9D8B030D-6E8A-4147-A177-3AD203B41FA5}">
                      <a16:colId xmlns:a16="http://schemas.microsoft.com/office/drawing/2014/main" val="711880945"/>
                    </a:ext>
                  </a:extLst>
                </a:gridCol>
                <a:gridCol w="1127155">
                  <a:extLst>
                    <a:ext uri="{9D8B030D-6E8A-4147-A177-3AD203B41FA5}">
                      <a16:colId xmlns:a16="http://schemas.microsoft.com/office/drawing/2014/main" val="463857230"/>
                    </a:ext>
                  </a:extLst>
                </a:gridCol>
              </a:tblGrid>
              <a:tr h="492507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Pilotit: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Pilottitunnus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Asiakasryhmä-tunnus (1-9)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Työntekijän tunnus (01-99)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Asiakkaan järjestysnumero </a:t>
                      </a:r>
                      <a:br>
                        <a:rPr lang="fi-FI" sz="1100" u="none" strike="noStrike">
                          <a:effectLst/>
                        </a:rPr>
                      </a:br>
                      <a:r>
                        <a:rPr lang="fi-FI" sz="1100" u="none" strike="noStrike">
                          <a:effectLst/>
                        </a:rPr>
                        <a:t> (01-99)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0891293"/>
                  </a:ext>
                </a:extLst>
              </a:tr>
              <a:tr h="28570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Eksote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92834816"/>
                  </a:ext>
                </a:extLst>
              </a:tr>
              <a:tr h="28570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Hämeenlinna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94267932"/>
                  </a:ext>
                </a:extLst>
              </a:tr>
              <a:tr h="28570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Kainuu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3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8785465"/>
                  </a:ext>
                </a:extLst>
              </a:tr>
              <a:tr h="28570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Pori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11615654"/>
                  </a:ext>
                </a:extLst>
              </a:tr>
              <a:tr h="28570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Tampere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1120235"/>
                  </a:ext>
                </a:extLst>
              </a:tr>
              <a:tr h="285708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Vantaa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 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 dirty="0">
                          <a:effectLst/>
                        </a:rPr>
                        <a:t> 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91982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47DDD-CD46-D64C-AE54-6C0BAD5AF797}" type="datetime1">
              <a:rPr lang="en-US" smtClean="0"/>
              <a:t>7/10/2017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699627"/>
              </p:ext>
            </p:extLst>
          </p:nvPr>
        </p:nvGraphicFramePr>
        <p:xfrm>
          <a:off x="853190" y="4006849"/>
          <a:ext cx="3060700" cy="2000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4025">
                  <a:extLst>
                    <a:ext uri="{9D8B030D-6E8A-4147-A177-3AD203B41FA5}">
                      <a16:colId xmlns:a16="http://schemas.microsoft.com/office/drawing/2014/main" val="3353705016"/>
                    </a:ext>
                  </a:extLst>
                </a:gridCol>
                <a:gridCol w="964025">
                  <a:extLst>
                    <a:ext uri="{9D8B030D-6E8A-4147-A177-3AD203B41FA5}">
                      <a16:colId xmlns:a16="http://schemas.microsoft.com/office/drawing/2014/main" val="3071653751"/>
                    </a:ext>
                  </a:extLst>
                </a:gridCol>
                <a:gridCol w="1132650">
                  <a:extLst>
                    <a:ext uri="{9D8B030D-6E8A-4147-A177-3AD203B41FA5}">
                      <a16:colId xmlns:a16="http://schemas.microsoft.com/office/drawing/2014/main" val="1814314037"/>
                    </a:ext>
                  </a:extLst>
                </a:gridCol>
              </a:tblGrid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Asiakasryhmät: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11082787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Lapsi-/perhepalvelut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1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116110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Aikuispalvelut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2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0405033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Vammaispalvelut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3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69392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Omaishoito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4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3817131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Jälkihuolto, lastensuojelu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5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7154910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hanke nimeää myöhemmin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6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1280566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hanke nimeää myöhemmin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7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1531711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hanke nimeää myöhemmin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>
                          <a:effectLst/>
                        </a:rPr>
                        <a:t>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2627086"/>
                  </a:ext>
                </a:extLst>
              </a:tr>
              <a:tr h="2000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1100" u="none" strike="noStrike">
                          <a:effectLst/>
                        </a:rPr>
                        <a:t>hanke nimeää myöhemmin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100" u="none" strike="noStrike" dirty="0">
                          <a:effectLst/>
                        </a:rPr>
                        <a:t>9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738571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2981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19464-02CB-AF42-9398-17A95FEA2617}" type="datetime1">
              <a:rPr lang="en-US" smtClean="0"/>
              <a:t>7/10/2017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9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3402</TotalTime>
  <Words>169</Words>
  <Application>Microsoft Office PowerPoint</Application>
  <PresentationFormat>Widescreen</PresentationFormat>
  <Paragraphs>100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Hind Medium</vt:lpstr>
      <vt:lpstr>Trebuchet MS</vt:lpstr>
      <vt:lpstr>Trebuchet MS Regular</vt:lpstr>
      <vt:lpstr>Office Theme</vt:lpstr>
      <vt:lpstr>PowerPoint Presentation</vt:lpstr>
      <vt:lpstr>PowerPoint Presentation</vt:lpstr>
      <vt:lpstr>Kykyviisari </vt:lpstr>
      <vt:lpstr>Kykyviisarin käyttö pähkinänkuoressa</vt:lpstr>
      <vt:lpstr>Oppaat</vt:lpstr>
      <vt:lpstr>Asiakasnumeron luominen 1</vt:lpstr>
      <vt:lpstr>Asiakasnumeron luominen 2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Päivi Riihelä</cp:lastModifiedBy>
  <cp:revision>134</cp:revision>
  <cp:lastPrinted>2016-11-23T07:15:55Z</cp:lastPrinted>
  <dcterms:created xsi:type="dcterms:W3CDTF">2016-11-07T08:24:42Z</dcterms:created>
  <dcterms:modified xsi:type="dcterms:W3CDTF">2017-07-10T08:04:08Z</dcterms:modified>
</cp:coreProperties>
</file>